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82" r:id="rId4"/>
    <p:sldId id="260" r:id="rId5"/>
    <p:sldId id="256" r:id="rId6"/>
    <p:sldId id="281" r:id="rId7"/>
    <p:sldId id="266" r:id="rId8"/>
    <p:sldId id="259" r:id="rId9"/>
    <p:sldId id="270" r:id="rId10"/>
    <p:sldId id="284" r:id="rId11"/>
    <p:sldId id="271" r:id="rId12"/>
    <p:sldId id="274" r:id="rId13"/>
    <p:sldId id="272" r:id="rId14"/>
    <p:sldId id="273" r:id="rId15"/>
    <p:sldId id="275" r:id="rId16"/>
    <p:sldId id="276" r:id="rId17"/>
    <p:sldId id="277" r:id="rId18"/>
    <p:sldId id="278" r:id="rId19"/>
    <p:sldId id="286" r:id="rId20"/>
    <p:sldId id="285" r:id="rId21"/>
    <p:sldId id="265" r:id="rId22"/>
    <p:sldId id="280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2729"/>
    <a:srgbClr val="D4DADC"/>
    <a:srgbClr val="262626"/>
    <a:srgbClr val="5C5C5C"/>
    <a:srgbClr val="57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59" autoAdjust="0"/>
    <p:restoredTop sz="86300" autoAdjust="0"/>
  </p:normalViewPr>
  <p:slideViewPr>
    <p:cSldViewPr showGuides="1">
      <p:cViewPr varScale="1">
        <p:scale>
          <a:sx n="108" d="100"/>
          <a:sy n="108" d="100"/>
        </p:scale>
        <p:origin x="715" y="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2628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17866-71EA-43ED-BBEE-82F887C7FB6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37FE7E-A08B-4158-9577-CFC7A0E76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974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21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663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818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드라마는 항상 상위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17</a:t>
            </a:r>
            <a:r>
              <a:rPr lang="ko-KR" altLang="en-US" dirty="0"/>
              <a:t>년은 스릴러 </a:t>
            </a:r>
            <a:r>
              <a:rPr lang="ko-KR" altLang="en-US" dirty="0" err="1"/>
              <a:t>호러물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어드벤쳐</a:t>
            </a:r>
            <a:r>
              <a:rPr lang="en-US" altLang="ko-KR" dirty="0"/>
              <a:t>, </a:t>
            </a:r>
            <a:r>
              <a:rPr lang="ko-KR" altLang="en-US" dirty="0"/>
              <a:t>버라이어티한 </a:t>
            </a:r>
            <a:r>
              <a:rPr lang="ko-KR" altLang="en-US" dirty="0" err="1"/>
              <a:t>액티브한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21</a:t>
            </a:r>
            <a:r>
              <a:rPr lang="ko-KR" altLang="en-US" dirty="0"/>
              <a:t>년 </a:t>
            </a:r>
            <a:r>
              <a:rPr lang="en-US" altLang="ko-KR" dirty="0"/>
              <a:t>– </a:t>
            </a:r>
            <a:r>
              <a:rPr lang="ko-KR" altLang="en-US" dirty="0"/>
              <a:t>코로나 일상적 내용 문화가 글로벌화 되고 있다</a:t>
            </a:r>
            <a:r>
              <a:rPr lang="en-US" altLang="ko-KR" dirty="0"/>
              <a:t>. </a:t>
            </a:r>
            <a:r>
              <a:rPr lang="ko-KR" altLang="en-US" dirty="0"/>
              <a:t>그래서 원래 미국의 문화 트렌드에서 벗어나 </a:t>
            </a:r>
            <a:r>
              <a:rPr lang="ko-KR" altLang="en-US" dirty="0" err="1"/>
              <a:t>전지구적인</a:t>
            </a:r>
            <a:r>
              <a:rPr lang="ko-KR" altLang="en-US" dirty="0"/>
              <a:t> 트렌드인 가족</a:t>
            </a:r>
            <a:r>
              <a:rPr lang="en-US" altLang="ko-KR" dirty="0"/>
              <a:t>, </a:t>
            </a:r>
            <a:r>
              <a:rPr lang="ko-KR" altLang="en-US" dirty="0"/>
              <a:t>일상 적인 내용의 컨텐츠가 증가 되고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온화</a:t>
            </a:r>
            <a:r>
              <a:rPr lang="en-US" altLang="ko-KR" dirty="0"/>
              <a:t>, </a:t>
            </a:r>
            <a:r>
              <a:rPr lang="ko-KR" altLang="en-US" dirty="0"/>
              <a:t>따뜻한 잔잔한 독립영화</a:t>
            </a:r>
            <a:r>
              <a:rPr lang="en-US" altLang="ko-KR" dirty="0"/>
              <a:t> </a:t>
            </a:r>
            <a:r>
              <a:rPr lang="ko-KR" altLang="en-US" dirty="0"/>
              <a:t>코로나영향으로 투자 </a:t>
            </a:r>
            <a:r>
              <a:rPr lang="ko-KR" altLang="en-US" dirty="0" err="1"/>
              <a:t>적어짐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34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17 Tv</a:t>
            </a:r>
            <a:r>
              <a:rPr lang="ko-KR" altLang="en-US" dirty="0"/>
              <a:t> </a:t>
            </a:r>
            <a:r>
              <a:rPr lang="ko-KR" altLang="en-US" dirty="0" err="1"/>
              <a:t>다시보기를</a:t>
            </a:r>
            <a:r>
              <a:rPr lang="ko-KR" altLang="en-US" dirty="0"/>
              <a:t> 위한 </a:t>
            </a:r>
            <a:r>
              <a:rPr lang="ko-KR" altLang="en-US" dirty="0" err="1"/>
              <a:t>플렛폼의</a:t>
            </a:r>
            <a:r>
              <a:rPr lang="ko-KR" altLang="en-US" dirty="0"/>
              <a:t> 역할이 큼 </a:t>
            </a:r>
            <a:endParaRPr lang="en-US" altLang="ko-KR" dirty="0"/>
          </a:p>
          <a:p>
            <a:r>
              <a:rPr lang="en-US" altLang="ko-KR" dirty="0"/>
              <a:t>Tv content</a:t>
            </a:r>
            <a:r>
              <a:rPr lang="ko-KR" altLang="en-US" dirty="0"/>
              <a:t>의 양이 줄었다 </a:t>
            </a:r>
            <a:r>
              <a:rPr lang="en-US" altLang="ko-KR" dirty="0"/>
              <a:t>– </a:t>
            </a:r>
            <a:r>
              <a:rPr lang="ko-KR" altLang="en-US" dirty="0"/>
              <a:t>시리즈물로 </a:t>
            </a:r>
            <a:r>
              <a:rPr lang="ko-KR" altLang="en-US" dirty="0" err="1"/>
              <a:t>넘어감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 err="1"/>
              <a:t>영상컨텐츠</a:t>
            </a:r>
            <a:r>
              <a:rPr lang="ko-KR" altLang="en-US" dirty="0"/>
              <a:t> 변화로 인해 </a:t>
            </a:r>
            <a:r>
              <a:rPr lang="en-US" altLang="ko-KR" dirty="0"/>
              <a:t>TV </a:t>
            </a:r>
            <a:r>
              <a:rPr lang="ko-KR" altLang="en-US" dirty="0"/>
              <a:t>시리즈의 소비자들이 </a:t>
            </a:r>
            <a:r>
              <a:rPr lang="en-US" altLang="ko-KR" dirty="0"/>
              <a:t>OTT</a:t>
            </a:r>
            <a:r>
              <a:rPr lang="ko-KR" altLang="en-US" dirty="0"/>
              <a:t>로 많이 유입 </a:t>
            </a:r>
            <a:r>
              <a:rPr lang="en-US" altLang="ko-KR" dirty="0"/>
              <a:t>– </a:t>
            </a:r>
            <a:r>
              <a:rPr lang="ko-KR" altLang="en-US" dirty="0"/>
              <a:t>투자 또한 </a:t>
            </a:r>
            <a:r>
              <a:rPr lang="en-US" altLang="ko-KR" dirty="0"/>
              <a:t>OTT</a:t>
            </a:r>
            <a:r>
              <a:rPr lang="ko-KR" altLang="en-US" dirty="0"/>
              <a:t>로 변경</a:t>
            </a:r>
            <a:endParaRPr lang="en-US" altLang="ko-KR" dirty="0"/>
          </a:p>
          <a:p>
            <a:r>
              <a:rPr lang="ko-KR" altLang="en-US" dirty="0"/>
              <a:t>독자적인 </a:t>
            </a:r>
            <a:r>
              <a:rPr lang="ko-KR" altLang="en-US" dirty="0" err="1"/>
              <a:t>플렛폼</a:t>
            </a:r>
            <a:endParaRPr lang="en-US" altLang="ko-KR" dirty="0"/>
          </a:p>
          <a:p>
            <a:r>
              <a:rPr lang="ko-KR" altLang="en-US" dirty="0"/>
              <a:t>액션의 수가 늘었다</a:t>
            </a:r>
            <a:endParaRPr lang="en-US" altLang="ko-KR" dirty="0"/>
          </a:p>
          <a:p>
            <a:r>
              <a:rPr lang="ko-KR" altLang="en-US" dirty="0"/>
              <a:t>도전적인 단어</a:t>
            </a:r>
            <a:r>
              <a:rPr lang="en-US" altLang="ko-KR" dirty="0"/>
              <a:t>(take must find help) </a:t>
            </a:r>
            <a:r>
              <a:rPr lang="ko-KR" altLang="en-US" dirty="0"/>
              <a:t>늘었다</a:t>
            </a:r>
            <a:endParaRPr lang="en-US" altLang="ko-KR" dirty="0"/>
          </a:p>
          <a:p>
            <a:r>
              <a:rPr lang="ko-KR" altLang="en-US" dirty="0"/>
              <a:t>부족한 장르 컨텐츠를 채우기 위해 노력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448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588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BE77E0-FBB3-46ED-B388-1FDBFD9D03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09BCE4-AFED-4038-A3BC-EE8560A2A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517FB0-50E0-4A41-ACF5-537AECDB4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F9D31-F9C6-44E2-A0D3-959C92230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25714D-F352-4D16-9A05-41F425DB8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054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D4A00D-3975-4905-8BB8-3BF36624E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C59A70-DC40-46A9-BA77-AA4ED6A69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83B1A8-4D38-45BE-AF24-AA806E35B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8AF257-0109-4ADA-8489-3EB9316C0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228A2F-FD07-459B-939E-50C0604FF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789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F2EEE2-83EF-407C-A39B-5DF0327ED4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5D9BAF-CE08-4A84-B603-540D4D700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A57C4C-A724-4394-8C7C-7C3ACA7A6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B6F245-53B9-4621-9158-82B5BD3E4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BFBBF6-EDD3-4658-AEA7-DF83A32C1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414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7B7351-9E2F-44A3-ACE3-19085606D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1A6973-F57B-4480-AE21-306236B75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CC5EDE-5FFF-4BE9-80A8-9E5EB218C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449904-EFF8-40BB-8C3E-EF8863413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1124F4-A12E-4478-862E-60ED30AD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48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46D98-AD62-497C-93EF-CDB444404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418251-5D7E-4C4C-89EB-02401E64F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25BA6C-4543-4939-9ED3-31FA7A8C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E478A0-D357-4802-BED8-5D864031A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8B1567-3CD0-43DF-BEF5-3ED750C53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398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E43968-DC9A-4AD4-9ABF-81B3B7EAD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ABE786-1C29-4150-ACDA-9673A4CF0A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48D7C8-353A-49A8-ABBF-DF7FC3518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EC77B1-770D-46E0-8A8D-997C306FB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CA8EE-3078-4061-BF17-34541271A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4E333C-DCA5-416F-8700-42A706C6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835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F1D73-FB48-4594-B736-A13E3BE65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0C14EF-6103-4802-A17F-883DA5376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5ABC37-4670-4ECA-8EC3-7DDF7B5CE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CFE17BB-C4BB-464A-A62D-4AE411DED2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2DC1F53-AB21-4A76-8D3C-B754F9C53D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6BC8E3-DB44-49C4-B23A-80BBF1F67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4FD8EE-8B71-4757-8DE9-D8EA396D6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1B2F02-26BA-454A-9FD9-08815B2E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25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80DBE-6B65-490F-B9F0-DCDBBA20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32635F4-1649-4303-8443-1CD234E50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9147121-73E5-41E9-A138-D1EB47C12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2B412F-F3BA-47E8-B51E-810474993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532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1D75A65-EBA8-4C2D-95E8-0C964FDD4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1C3F28-530E-4F72-A355-0B32CEEA6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E7CA74-7661-4722-91F4-FBF1CBA27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887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B1245-44FB-4524-96D3-20C0F4934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BD6921-23E3-4A2D-890D-E8F0F946E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1C73DD-34BC-4444-A40A-F3BAEC4D90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145B76-7FD6-47A4-89F8-22666A200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F4C4DD-5443-44E0-BE50-72E084F88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4E4C8A-4C67-4D6F-8747-052CDCAE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812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F0CBE3-6DC8-4CA4-8DCA-6840DF3FC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5E69CB-613E-4E4B-9E82-182CB2298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A13889-9E37-4AE4-A5A5-BCA00E6A8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4DE2DC-2280-4093-9154-48FEDDD44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282388-EF5C-4A5F-B5E0-7D88B6E21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8F6F7E-B51F-4E80-8E1C-35F5B858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6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3B3B975-DB71-4CBA-8233-DB5C3F58D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865A8F-30E1-4F7C-B7F3-8BD3709BC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2647D-1C52-4F5D-AA48-3219180D5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32BD10-15D0-479B-A057-A0C57C8E6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177BE1-7C21-4F99-8760-2C65F33B1A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65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넷플릭스, 가입자 주춤... 광고 정책 손볼까 - 테크플러스-Techplus">
            <a:extLst>
              <a:ext uri="{FF2B5EF4-FFF2-40B4-BE49-F238E27FC236}">
                <a16:creationId xmlns:a16="http://schemas.microsoft.com/office/drawing/2014/main" id="{450001CC-9055-4693-A458-DD9396D87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452"/>
            <a:ext cx="12192000" cy="687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123ADE-F974-4552-A4B2-B1BABC17ABBE}"/>
              </a:ext>
            </a:extLst>
          </p:cNvPr>
          <p:cNvSpPr txBox="1"/>
          <p:nvPr/>
        </p:nvSpPr>
        <p:spPr>
          <a:xfrm>
            <a:off x="976193" y="1700808"/>
            <a:ext cx="490390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err="1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Netfilx</a:t>
            </a:r>
            <a:r>
              <a:rPr lang="ko-KR" altLang="en-US" sz="3600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로 알아보는</a:t>
            </a:r>
            <a:endParaRPr lang="en-US" altLang="ko-KR" sz="3600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4400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문화 트렌드</a:t>
            </a:r>
            <a:endParaRPr lang="ko-KR" altLang="en-US" sz="2400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A69432-0A57-4AB8-AF85-B85328E4E42A}"/>
              </a:ext>
            </a:extLst>
          </p:cNvPr>
          <p:cNvSpPr txBox="1"/>
          <p:nvPr/>
        </p:nvSpPr>
        <p:spPr>
          <a:xfrm>
            <a:off x="7680176" y="3546180"/>
            <a:ext cx="3672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영화보조</a:t>
            </a:r>
            <a:r>
              <a:rPr lang="ko-KR" altLang="en-US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   노지민</a:t>
            </a:r>
            <a:r>
              <a:rPr lang="en-US" altLang="ko-KR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b="1" dirty="0" err="1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강동연</a:t>
            </a:r>
            <a:r>
              <a:rPr lang="en-US" altLang="ko-KR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김동영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DB0E27-72F8-4CF8-ABC4-4BD39D8510DD}"/>
              </a:ext>
            </a:extLst>
          </p:cNvPr>
          <p:cNvSpPr txBox="1"/>
          <p:nvPr/>
        </p:nvSpPr>
        <p:spPr>
          <a:xfrm>
            <a:off x="7824192" y="6381328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Github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en-US" altLang="ko-KR" sz="1200" dirty="0">
                <a:solidFill>
                  <a:schemeClr val="bg1"/>
                </a:solidFill>
              </a:rPr>
              <a:t>https://github.com/DONGYEONKANG/Datathon</a:t>
            </a:r>
          </a:p>
        </p:txBody>
      </p:sp>
    </p:spTree>
    <p:extLst>
      <p:ext uri="{BB962C8B-B14F-4D97-AF65-F5344CB8AC3E}">
        <p14:creationId xmlns:p14="http://schemas.microsoft.com/office/powerpoint/2010/main" val="2924984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17A2686-D822-415A-BFFE-5E91CBDF6FD4}"/>
              </a:ext>
            </a:extLst>
          </p:cNvPr>
          <p:cNvSpPr txBox="1"/>
          <p:nvPr/>
        </p:nvSpPr>
        <p:spPr>
          <a:xfrm>
            <a:off x="4637838" y="2204864"/>
            <a:ext cx="2916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데이터</a:t>
            </a:r>
            <a:r>
              <a:rPr lang="en-US" altLang="ko-KR" sz="3600" dirty="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 EDA</a:t>
            </a:r>
            <a:endParaRPr lang="ko-KR" altLang="en-US" sz="3600" dirty="0">
              <a:ln w="0"/>
              <a:effectLst/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1045CA3-B717-455B-A4DB-D05DD25FF2EA}"/>
              </a:ext>
            </a:extLst>
          </p:cNvPr>
          <p:cNvCxnSpPr>
            <a:cxnSpLocks/>
          </p:cNvCxnSpPr>
          <p:nvPr/>
        </p:nvCxnSpPr>
        <p:spPr>
          <a:xfrm>
            <a:off x="4799856" y="2060848"/>
            <a:ext cx="26642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EB2546F-F4CD-4BB6-A9F6-2D54A4B496D2}"/>
              </a:ext>
            </a:extLst>
          </p:cNvPr>
          <p:cNvCxnSpPr>
            <a:cxnSpLocks/>
          </p:cNvCxnSpPr>
          <p:nvPr/>
        </p:nvCxnSpPr>
        <p:spPr>
          <a:xfrm>
            <a:off x="4799856" y="2996952"/>
            <a:ext cx="26642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8738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879A847-B212-47EA-BCFF-7CFBCA26CEC8}"/>
              </a:ext>
            </a:extLst>
          </p:cNvPr>
          <p:cNvGrpSpPr/>
          <p:nvPr/>
        </p:nvGrpSpPr>
        <p:grpSpPr>
          <a:xfrm>
            <a:off x="2135560" y="1268760"/>
            <a:ext cx="7920880" cy="5045704"/>
            <a:chOff x="1991544" y="737349"/>
            <a:chExt cx="8774757" cy="596101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2BE4B163-16C9-4F3C-9BD8-E8A68090ACB9}"/>
                </a:ext>
              </a:extLst>
            </p:cNvPr>
            <p:cNvGrpSpPr/>
            <p:nvPr/>
          </p:nvGrpSpPr>
          <p:grpSpPr>
            <a:xfrm>
              <a:off x="1991544" y="737349"/>
              <a:ext cx="8774757" cy="5961019"/>
              <a:chOff x="2351584" y="1412776"/>
              <a:chExt cx="8774757" cy="5961019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CBF88C02-6E39-4B93-8526-AB09CEF884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51584" y="1412776"/>
                <a:ext cx="8774757" cy="5961019"/>
              </a:xfrm>
              <a:prstGeom prst="rect">
                <a:avLst/>
              </a:prstGeom>
            </p:spPr>
          </p:pic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3276DE96-52F7-4065-8F4B-C436594D925B}"/>
                  </a:ext>
                </a:extLst>
              </p:cNvPr>
              <p:cNvSpPr/>
              <p:nvPr/>
            </p:nvSpPr>
            <p:spPr>
              <a:xfrm>
                <a:off x="2351584" y="1412776"/>
                <a:ext cx="576064" cy="432048"/>
              </a:xfrm>
              <a:prstGeom prst="rect">
                <a:avLst/>
              </a:prstGeom>
              <a:solidFill>
                <a:srgbClr val="D4DA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C3F566BE-0708-49B1-8A2C-E2D569AAD804}"/>
                  </a:ext>
                </a:extLst>
              </p:cNvPr>
              <p:cNvSpPr/>
              <p:nvPr/>
            </p:nvSpPr>
            <p:spPr>
              <a:xfrm>
                <a:off x="2351584" y="5460107"/>
                <a:ext cx="576064" cy="432048"/>
              </a:xfrm>
              <a:prstGeom prst="rect">
                <a:avLst/>
              </a:prstGeom>
              <a:solidFill>
                <a:srgbClr val="D4DA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538F37D-1A29-483C-8E13-32B7A6D6850A}"/>
                </a:ext>
              </a:extLst>
            </p:cNvPr>
            <p:cNvSpPr/>
            <p:nvPr/>
          </p:nvSpPr>
          <p:spPr>
            <a:xfrm>
              <a:off x="7968208" y="6266320"/>
              <a:ext cx="864096" cy="432048"/>
            </a:xfrm>
            <a:prstGeom prst="rect">
              <a:avLst/>
            </a:prstGeom>
            <a:solidFill>
              <a:srgbClr val="D4DA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7B86190-4CC7-4721-8B0E-15B837B019C0}"/>
                </a:ext>
              </a:extLst>
            </p:cNvPr>
            <p:cNvSpPr/>
            <p:nvPr/>
          </p:nvSpPr>
          <p:spPr>
            <a:xfrm>
              <a:off x="9902205" y="737349"/>
              <a:ext cx="864096" cy="432048"/>
            </a:xfrm>
            <a:prstGeom prst="rect">
              <a:avLst/>
            </a:prstGeom>
            <a:solidFill>
              <a:srgbClr val="D4DA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8744CA2-C4E6-47D6-BBCB-BEFE78AEFCC5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Netflix content by country(with folium)</a:t>
            </a:r>
            <a:endParaRPr lang="ko-KR" altLang="en-US" sz="40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04D242F-BC8F-44B8-A8C3-BD8D5288B796}"/>
              </a:ext>
            </a:extLst>
          </p:cNvPr>
          <p:cNvSpPr/>
          <p:nvPr/>
        </p:nvSpPr>
        <p:spPr>
          <a:xfrm>
            <a:off x="2927648" y="4511769"/>
            <a:ext cx="520007" cy="365707"/>
          </a:xfrm>
          <a:prstGeom prst="rect">
            <a:avLst/>
          </a:prstGeom>
          <a:solidFill>
            <a:srgbClr val="D4D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D81023E6-FDB0-4261-8955-E0F4FD298716}"/>
              </a:ext>
            </a:extLst>
          </p:cNvPr>
          <p:cNvSpPr/>
          <p:nvPr/>
        </p:nvSpPr>
        <p:spPr>
          <a:xfrm>
            <a:off x="7124700" y="4586288"/>
            <a:ext cx="700088" cy="666750"/>
          </a:xfrm>
          <a:custGeom>
            <a:avLst/>
            <a:gdLst>
              <a:gd name="connsiteX0" fmla="*/ 0 w 700088"/>
              <a:gd name="connsiteY0" fmla="*/ 290512 h 666750"/>
              <a:gd name="connsiteX1" fmla="*/ 345281 w 700088"/>
              <a:gd name="connsiteY1" fmla="*/ 666750 h 666750"/>
              <a:gd name="connsiteX2" fmla="*/ 700088 w 700088"/>
              <a:gd name="connsiteY2" fmla="*/ 540543 h 666750"/>
              <a:gd name="connsiteX3" fmla="*/ 621506 w 700088"/>
              <a:gd name="connsiteY3" fmla="*/ 126206 h 666750"/>
              <a:gd name="connsiteX4" fmla="*/ 121444 w 700088"/>
              <a:gd name="connsiteY4" fmla="*/ 0 h 666750"/>
              <a:gd name="connsiteX5" fmla="*/ 0 w 700088"/>
              <a:gd name="connsiteY5" fmla="*/ 290512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0088" h="666750">
                <a:moveTo>
                  <a:pt x="0" y="290512"/>
                </a:moveTo>
                <a:lnTo>
                  <a:pt x="345281" y="666750"/>
                </a:lnTo>
                <a:lnTo>
                  <a:pt x="700088" y="540543"/>
                </a:lnTo>
                <a:lnTo>
                  <a:pt x="621506" y="126206"/>
                </a:lnTo>
                <a:lnTo>
                  <a:pt x="121444" y="0"/>
                </a:lnTo>
                <a:lnTo>
                  <a:pt x="0" y="290512"/>
                </a:lnTo>
                <a:close/>
              </a:path>
            </a:pathLst>
          </a:custGeom>
          <a:solidFill>
            <a:srgbClr val="D4D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E830E46-C447-4B83-A9AF-06A4165B71F0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493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1C24A020-99B9-4CD1-AF24-AB10CD360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554" y="909363"/>
            <a:ext cx="11494892" cy="57474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78CFC0-0650-4017-A0EB-C92368B18952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Netflix Stock</a:t>
            </a:r>
            <a:r>
              <a:rPr lang="ko-KR" altLang="en-US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 </a:t>
            </a:r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Price and Contents </a:t>
            </a:r>
            <a:endParaRPr lang="ko-KR" altLang="en-US" sz="40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75B7E5B-0A0C-432C-8A22-43CFCB4FC497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876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0429CA-0026-4176-8B7F-1418E970B99D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BB0CBB4-9FC0-4DF2-8C63-14501C985334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04A6010-C5F3-47EF-B4BB-10AF3C620C6D}"/>
              </a:ext>
            </a:extLst>
          </p:cNvPr>
          <p:cNvSpPr txBox="1"/>
          <p:nvPr/>
        </p:nvSpPr>
        <p:spPr>
          <a:xfrm>
            <a:off x="8560180" y="934386"/>
            <a:ext cx="832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2021</a:t>
            </a:r>
            <a:endParaRPr lang="ko-KR" altLang="en-US" sz="2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F81DF-650A-46DA-9BF9-8EBE042D155C}"/>
              </a:ext>
            </a:extLst>
          </p:cNvPr>
          <p:cNvSpPr txBox="1"/>
          <p:nvPr/>
        </p:nvSpPr>
        <p:spPr>
          <a:xfrm>
            <a:off x="2799140" y="934386"/>
            <a:ext cx="832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2017</a:t>
            </a:r>
            <a:endParaRPr lang="ko-KR" altLang="en-US" sz="2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07C63B2-4496-45FF-A095-2825FAC38FED}"/>
              </a:ext>
            </a:extLst>
          </p:cNvPr>
          <p:cNvGrpSpPr/>
          <p:nvPr/>
        </p:nvGrpSpPr>
        <p:grpSpPr>
          <a:xfrm>
            <a:off x="335365" y="1556792"/>
            <a:ext cx="5184171" cy="3456384"/>
            <a:chOff x="335365" y="1556792"/>
            <a:chExt cx="5184171" cy="345638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6193DD5-D5E0-4E55-A2B6-35207CDD6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9536" y="1556792"/>
              <a:ext cx="3600000" cy="3456384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BB03F52-5462-43CF-B485-1DC7E15DB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365" y="1556792"/>
              <a:ext cx="1584171" cy="3456384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9D0F069-BB79-4518-B5E3-8CBFE7934FE7}"/>
              </a:ext>
            </a:extLst>
          </p:cNvPr>
          <p:cNvGrpSpPr/>
          <p:nvPr/>
        </p:nvGrpSpPr>
        <p:grpSpPr>
          <a:xfrm>
            <a:off x="6672466" y="1556792"/>
            <a:ext cx="5187625" cy="3456000"/>
            <a:chOff x="6672466" y="1556792"/>
            <a:chExt cx="5187625" cy="34560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73230E6-AFA5-4A06-8F6B-488BB1F7A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0091" y="1557200"/>
              <a:ext cx="3600000" cy="3455592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32F2EC8-6788-4FE7-8E3D-2A60848691BC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2466" y="1556792"/>
              <a:ext cx="1584000" cy="34560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43979DE-AC3B-46E5-BD33-57967AEC74E0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Word Cloud - Original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6BBA3A6-94C1-46F8-953F-483BD3EC9B00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422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0429CA-0026-4176-8B7F-1418E970B99D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BB0CBB4-9FC0-4DF2-8C63-14501C985334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ECA457E9-FA12-4F76-ABA1-A26DF7F818A5}"/>
              </a:ext>
            </a:extLst>
          </p:cNvPr>
          <p:cNvGrpSpPr/>
          <p:nvPr/>
        </p:nvGrpSpPr>
        <p:grpSpPr>
          <a:xfrm>
            <a:off x="334800" y="1556792"/>
            <a:ext cx="5184171" cy="3456000"/>
            <a:chOff x="322078" y="1556792"/>
            <a:chExt cx="5184171" cy="345600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6193DD5-D5E0-4E55-A2B6-35207CDD6D4B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6249" y="1556792"/>
              <a:ext cx="3600000" cy="3456000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BB03F52-5462-43CF-B485-1DC7E15DB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078" y="1556793"/>
              <a:ext cx="1584171" cy="3455999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E0B16CE-2728-4A0A-8782-6CAF61D9B67B}"/>
              </a:ext>
            </a:extLst>
          </p:cNvPr>
          <p:cNvGrpSpPr/>
          <p:nvPr/>
        </p:nvGrpSpPr>
        <p:grpSpPr>
          <a:xfrm>
            <a:off x="6674400" y="1556792"/>
            <a:ext cx="5184000" cy="3456000"/>
            <a:chOff x="6765731" y="1556792"/>
            <a:chExt cx="5184000" cy="34560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73230E6-AFA5-4A06-8F6B-488BB1F7A74A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49731" y="1556792"/>
              <a:ext cx="3600000" cy="3456000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32F2EC8-6788-4FE7-8E3D-2A60848691BC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5731" y="1556792"/>
              <a:ext cx="1584000" cy="3456000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AE12DBB-50ED-413D-8707-F1AD4F7C185F}"/>
              </a:ext>
            </a:extLst>
          </p:cNvPr>
          <p:cNvSpPr txBox="1"/>
          <p:nvPr/>
        </p:nvSpPr>
        <p:spPr>
          <a:xfrm>
            <a:off x="8560180" y="934386"/>
            <a:ext cx="832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2021</a:t>
            </a:r>
            <a:endParaRPr lang="ko-KR" altLang="en-US" sz="2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D91B12-2BA6-487B-A7E8-AA7EE17DEBB1}"/>
              </a:ext>
            </a:extLst>
          </p:cNvPr>
          <p:cNvSpPr txBox="1"/>
          <p:nvPr/>
        </p:nvSpPr>
        <p:spPr>
          <a:xfrm>
            <a:off x="2799140" y="934386"/>
            <a:ext cx="832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2017</a:t>
            </a:r>
            <a:endParaRPr lang="ko-KR" altLang="en-US" sz="2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E917C4-C6A2-4978-A385-278F23982C1B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Word Cloud - not Original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E517FBC-98A3-4112-B1A6-E3D2F1CDD061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883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CE905E6-24D7-48EB-AFD3-C30FD08F2E29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13" t="10391" r="37654" b="48782"/>
          <a:stretch/>
        </p:blipFill>
        <p:spPr>
          <a:xfrm>
            <a:off x="1487488" y="1340224"/>
            <a:ext cx="3763148" cy="48965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D3A900C-FFF8-427F-836B-DD779C50FA42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75" t="56705" r="9612" b="2767"/>
          <a:stretch/>
        </p:blipFill>
        <p:spPr>
          <a:xfrm>
            <a:off x="6944152" y="1340224"/>
            <a:ext cx="3762000" cy="489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BB680E-8839-4F4D-9B13-A65DB6707811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Contents by Country - Original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102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8412013-8A7A-4032-944D-27E2F9CF1E7C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Contents by Country - Original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F8EAB5B-AB3A-4BB9-B1FD-64AD241C6894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86" t="10646" r="37789" b="49065"/>
          <a:stretch/>
        </p:blipFill>
        <p:spPr>
          <a:xfrm>
            <a:off x="1485456" y="1315526"/>
            <a:ext cx="3762000" cy="4896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F3AB557-3403-4ECB-9A34-D5BAE7150FAF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05" t="56642" r="9667" b="2869"/>
          <a:stretch/>
        </p:blipFill>
        <p:spPr>
          <a:xfrm>
            <a:off x="6909048" y="1340224"/>
            <a:ext cx="3762000" cy="4896000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5ED66E3-A8DF-4D0C-9948-A90CC63B4677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97928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638A452E-F4F3-42B5-BFF7-1FA3B811C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88" y="1142995"/>
            <a:ext cx="11887224" cy="45720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748983-8E5A-463E-B27C-7EF9ACA57850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Ratings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5AE56C5-826F-44F0-A356-5EA1E12BF9EC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336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5F4ADC5F-71B8-4175-B1D0-B6B7826F2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5" y="1456218"/>
            <a:ext cx="4680000" cy="468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EEF071F-D47C-4F13-AC35-47E19313C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585" y="1447997"/>
            <a:ext cx="4680000" cy="468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B497E0-BD65-44DD-B707-BA18F1AD76E6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Scores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B593F9E-6306-4AD4-BD9D-48E987C8D119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418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F2046F1-37F0-4482-960B-2657C0E5BB8D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Scores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D1D5EDC-8592-42D3-B4AE-6277B205F7A5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50D8833E-E293-48AA-BFE0-77CEB180E37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154" y="747149"/>
            <a:ext cx="5421886" cy="361459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5456AF3-F36A-4608-BC22-5FE4B058B47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503" y="3665967"/>
            <a:ext cx="5421600" cy="36144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A333C12-A94F-4702-A46A-F40A594439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54" t="12614" r="42381" b="30480"/>
          <a:stretch/>
        </p:blipFill>
        <p:spPr>
          <a:xfrm>
            <a:off x="6254849" y="1289696"/>
            <a:ext cx="1422401" cy="216217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5C3D887-C6DC-41EB-A8E5-1A94C3B4D4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02" t="12109" r="16033" b="45651"/>
          <a:stretch/>
        </p:blipFill>
        <p:spPr>
          <a:xfrm>
            <a:off x="8823496" y="1289696"/>
            <a:ext cx="1418605" cy="216217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60CE691-E468-4129-BAB2-A9374050791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08" t="19823" r="43444" b="40125"/>
          <a:stretch/>
        </p:blipFill>
        <p:spPr>
          <a:xfrm>
            <a:off x="6236077" y="4099828"/>
            <a:ext cx="1434121" cy="216217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57657E4-E443-4798-A071-86A0909BBD1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5" t="11983" r="13963" b="35100"/>
          <a:stretch/>
        </p:blipFill>
        <p:spPr>
          <a:xfrm>
            <a:off x="8832302" y="4099828"/>
            <a:ext cx="1418605" cy="216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2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E32EC573-F684-4C13-B0BB-AF4EE68E5417}"/>
              </a:ext>
            </a:extLst>
          </p:cNvPr>
          <p:cNvSpPr txBox="1"/>
          <p:nvPr/>
        </p:nvSpPr>
        <p:spPr>
          <a:xfrm flipH="1">
            <a:off x="3791747" y="1704583"/>
            <a:ext cx="2160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index</a:t>
            </a:r>
            <a:endParaRPr lang="ko-KR" altLang="en-US" sz="4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C8C7AE4C-3D49-429B-A56C-0EACB6AB1F13}"/>
              </a:ext>
            </a:extLst>
          </p:cNvPr>
          <p:cNvCxnSpPr>
            <a:cxnSpLocks/>
          </p:cNvCxnSpPr>
          <p:nvPr/>
        </p:nvCxnSpPr>
        <p:spPr>
          <a:xfrm>
            <a:off x="6240016" y="1208902"/>
            <a:ext cx="0" cy="3660258"/>
          </a:xfrm>
          <a:prstGeom prst="line">
            <a:avLst/>
          </a:prstGeom>
          <a:ln w="444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A8D7627-9F8F-4FEE-979D-723E6151FD72}"/>
              </a:ext>
            </a:extLst>
          </p:cNvPr>
          <p:cNvSpPr txBox="1"/>
          <p:nvPr/>
        </p:nvSpPr>
        <p:spPr>
          <a:xfrm>
            <a:off x="6743995" y="2234868"/>
            <a:ext cx="223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u="sng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ko-KR" altLang="en-US" sz="2000" u="sng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sz="2000" u="sng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992A5F-33F6-48D0-9FC6-BB6F313B0271}"/>
              </a:ext>
            </a:extLst>
          </p:cNvPr>
          <p:cNvSpPr txBox="1"/>
          <p:nvPr/>
        </p:nvSpPr>
        <p:spPr>
          <a:xfrm>
            <a:off x="6743995" y="2765032"/>
            <a:ext cx="223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u="sng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sz="2000" u="sng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sz="2000" u="sng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C310EE-41BE-414B-9D14-F80C6BC1A720}"/>
              </a:ext>
            </a:extLst>
          </p:cNvPr>
          <p:cNvSpPr txBox="1"/>
          <p:nvPr/>
        </p:nvSpPr>
        <p:spPr>
          <a:xfrm>
            <a:off x="6743995" y="3295196"/>
            <a:ext cx="223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u="sng" dirty="0">
                <a:latin typeface="Rix고딕 L" panose="02020603020101020101" pitchFamily="18" charset="-127"/>
                <a:ea typeface="Rix고딕 L" panose="02020603020101020101" pitchFamily="18" charset="-127"/>
              </a:rPr>
              <a:t>회고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352904-4D58-413D-94E2-9A34D0ED8516}"/>
              </a:ext>
            </a:extLst>
          </p:cNvPr>
          <p:cNvSpPr txBox="1"/>
          <p:nvPr/>
        </p:nvSpPr>
        <p:spPr>
          <a:xfrm>
            <a:off x="11712624" y="6488668"/>
            <a:ext cx="479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2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959739-F52C-48CE-8155-8AC91A68A5B4}"/>
              </a:ext>
            </a:extLst>
          </p:cNvPr>
          <p:cNvSpPr txBox="1"/>
          <p:nvPr/>
        </p:nvSpPr>
        <p:spPr>
          <a:xfrm>
            <a:off x="6744075" y="1704583"/>
            <a:ext cx="223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u="sng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Netfilx</a:t>
            </a:r>
            <a:endParaRPr lang="ko-KR" altLang="en-US" sz="2000" u="sng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0511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17A2686-D822-415A-BFFE-5E91CBDF6FD4}"/>
              </a:ext>
            </a:extLst>
          </p:cNvPr>
          <p:cNvSpPr txBox="1"/>
          <p:nvPr/>
        </p:nvSpPr>
        <p:spPr>
          <a:xfrm>
            <a:off x="4637838" y="2204864"/>
            <a:ext cx="2916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회고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1045CA3-B717-455B-A4DB-D05DD25FF2EA}"/>
              </a:ext>
            </a:extLst>
          </p:cNvPr>
          <p:cNvCxnSpPr>
            <a:cxnSpLocks/>
          </p:cNvCxnSpPr>
          <p:nvPr/>
        </p:nvCxnSpPr>
        <p:spPr>
          <a:xfrm>
            <a:off x="5591944" y="2060848"/>
            <a:ext cx="100811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EB2546F-F4CD-4BB6-A9F6-2D54A4B496D2}"/>
              </a:ext>
            </a:extLst>
          </p:cNvPr>
          <p:cNvCxnSpPr>
            <a:cxnSpLocks/>
          </p:cNvCxnSpPr>
          <p:nvPr/>
        </p:nvCxnSpPr>
        <p:spPr>
          <a:xfrm>
            <a:off x="5591944" y="2996952"/>
            <a:ext cx="100811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419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7327BA-1F31-4B7C-BEB5-4239E7690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343" y="764704"/>
            <a:ext cx="5196773" cy="4351338"/>
          </a:xfrm>
        </p:spPr>
        <p:txBody>
          <a:bodyPr>
            <a:normAutofit/>
          </a:bodyPr>
          <a:lstStyle/>
          <a:p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en-US" altLang="ko-KR" sz="2400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Wordcloud</a:t>
            </a:r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의 한계</a:t>
            </a:r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전체 문화 트렌드를 </a:t>
            </a:r>
            <a:r>
              <a:rPr lang="ko-KR" altLang="en-US" sz="2400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넷플릭스</a:t>
            </a:r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 데이터로 보기에는 많은 가정이 필요</a:t>
            </a:r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0" indent="0">
              <a:buNone/>
            </a:pPr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처음 가정보다는 </a:t>
            </a:r>
            <a:r>
              <a:rPr lang="ko-KR" altLang="en-US" sz="2400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특이값을</a:t>
            </a:r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 찾지 못한 아쉬움</a:t>
            </a:r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A6F6B8-7C46-4FA8-8D8B-51CCCCD84AB6}"/>
              </a:ext>
            </a:extLst>
          </p:cNvPr>
          <p:cNvSpPr txBox="1"/>
          <p:nvPr/>
        </p:nvSpPr>
        <p:spPr>
          <a:xfrm>
            <a:off x="839416" y="18349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회고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F325BAE-54B7-411A-A6E3-0A211D419A0E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12" name="Picture 16" descr="넷플릭스 소개">
            <a:extLst>
              <a:ext uri="{FF2B5EF4-FFF2-40B4-BE49-F238E27FC236}">
                <a16:creationId xmlns:a16="http://schemas.microsoft.com/office/drawing/2014/main" id="{295EE68F-886D-4F55-8053-25C9627FE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116" y="764704"/>
            <a:ext cx="6816081" cy="4709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950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A3AE24-AA91-4F9E-824C-C09A5DB55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7928" y="2564904"/>
            <a:ext cx="1296144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Bebas Neue" panose="020B0606020202050201" pitchFamily="34" charset="0"/>
              </a:rPr>
              <a:t>Q&amp;A</a:t>
            </a:r>
            <a:endParaRPr lang="ko-KR" altLang="en-US" dirty="0"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840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340AF8B-753E-41C7-BF4E-BF22B98C213A}"/>
              </a:ext>
            </a:extLst>
          </p:cNvPr>
          <p:cNvSpPr txBox="1"/>
          <p:nvPr/>
        </p:nvSpPr>
        <p:spPr>
          <a:xfrm>
            <a:off x="4637838" y="2174957"/>
            <a:ext cx="2916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err="1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Netfilx</a:t>
            </a:r>
            <a:endParaRPr lang="ko-KR" altLang="en-US" sz="4000" dirty="0">
              <a:ln w="0"/>
              <a:effectLst/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0627B1F-953C-462A-AA19-BB2CFCAAB266}"/>
              </a:ext>
            </a:extLst>
          </p:cNvPr>
          <p:cNvCxnSpPr>
            <a:cxnSpLocks/>
          </p:cNvCxnSpPr>
          <p:nvPr/>
        </p:nvCxnSpPr>
        <p:spPr>
          <a:xfrm>
            <a:off x="5303912" y="2174957"/>
            <a:ext cx="158417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1CF2E54-4808-4698-AFD3-66C22B5CD8BD}"/>
              </a:ext>
            </a:extLst>
          </p:cNvPr>
          <p:cNvCxnSpPr>
            <a:cxnSpLocks/>
          </p:cNvCxnSpPr>
          <p:nvPr/>
        </p:nvCxnSpPr>
        <p:spPr>
          <a:xfrm>
            <a:off x="5303912" y="2882843"/>
            <a:ext cx="158417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668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40BD487B-AC72-4EE1-93A4-7C13C80C0F91}"/>
              </a:ext>
            </a:extLst>
          </p:cNvPr>
          <p:cNvSpPr txBox="1"/>
          <p:nvPr/>
        </p:nvSpPr>
        <p:spPr>
          <a:xfrm>
            <a:off x="839416" y="18349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Netflix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0EC640E-7323-453D-B6EA-3CA9020B2876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90A9B7AA-3BE2-4D83-AF01-BD77027BF55D}"/>
              </a:ext>
            </a:extLst>
          </p:cNvPr>
          <p:cNvSpPr/>
          <p:nvPr/>
        </p:nvSpPr>
        <p:spPr>
          <a:xfrm>
            <a:off x="983432" y="1700808"/>
            <a:ext cx="2880000" cy="288000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CAEB48D-5203-48A3-881F-E128C30C1B66}"/>
              </a:ext>
            </a:extLst>
          </p:cNvPr>
          <p:cNvSpPr/>
          <p:nvPr/>
        </p:nvSpPr>
        <p:spPr>
          <a:xfrm>
            <a:off x="4656000" y="1700808"/>
            <a:ext cx="2880000" cy="288000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34946D77-768E-4231-A646-76AA0DB32AC0}"/>
              </a:ext>
            </a:extLst>
          </p:cNvPr>
          <p:cNvSpPr/>
          <p:nvPr/>
        </p:nvSpPr>
        <p:spPr>
          <a:xfrm>
            <a:off x="8328568" y="1700808"/>
            <a:ext cx="2880000" cy="2880000"/>
          </a:xfrm>
          <a:prstGeom prst="ellipse">
            <a:avLst/>
          </a:prstGeom>
          <a:solidFill>
            <a:srgbClr val="5C5C5C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04BEC5-04E0-429A-B082-55FC47C016EA}"/>
              </a:ext>
            </a:extLst>
          </p:cNvPr>
          <p:cNvSpPr txBox="1"/>
          <p:nvPr/>
        </p:nvSpPr>
        <p:spPr>
          <a:xfrm>
            <a:off x="1325390" y="2663754"/>
            <a:ext cx="21960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1920</a:t>
            </a:r>
          </a:p>
          <a:p>
            <a:pPr algn="ctr"/>
            <a:r>
              <a:rPr lang="ko-KR" altLang="en-US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지상파 방송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3CF72F-F9A5-4234-A1E2-19F1BDA4220E}"/>
              </a:ext>
            </a:extLst>
          </p:cNvPr>
          <p:cNvSpPr txBox="1"/>
          <p:nvPr/>
        </p:nvSpPr>
        <p:spPr>
          <a:xfrm>
            <a:off x="4997958" y="2663754"/>
            <a:ext cx="21960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1970</a:t>
            </a:r>
          </a:p>
          <a:p>
            <a:pPr algn="ctr"/>
            <a:r>
              <a:rPr lang="ko-KR" altLang="en-US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케이블 방송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BF428B0-7357-4564-B28B-9647BB3D3CF5}"/>
              </a:ext>
            </a:extLst>
          </p:cNvPr>
          <p:cNvSpPr txBox="1"/>
          <p:nvPr/>
        </p:nvSpPr>
        <p:spPr>
          <a:xfrm>
            <a:off x="8670526" y="2663754"/>
            <a:ext cx="21960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2010</a:t>
            </a: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OTT</a:t>
            </a:r>
            <a:endParaRPr lang="ko-KR" altLang="en-US" sz="2800" dirty="0">
              <a:solidFill>
                <a:schemeClr val="bg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0753A05-8613-4DD1-A366-4DB42B33690B}"/>
              </a:ext>
            </a:extLst>
          </p:cNvPr>
          <p:cNvSpPr txBox="1"/>
          <p:nvPr/>
        </p:nvSpPr>
        <p:spPr>
          <a:xfrm>
            <a:off x="335200" y="4877615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중개소의 신호를 받는 방식</a:t>
            </a:r>
            <a:endParaRPr lang="en-US" altLang="ko-KR" dirty="0"/>
          </a:p>
          <a:p>
            <a:pPr algn="ctr"/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NBC CBS ABC FOX</a:t>
            </a:r>
          </a:p>
          <a:p>
            <a:pPr algn="ctr"/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5FE92F-D124-4C6A-B3E6-7AB736E2D223}"/>
              </a:ext>
            </a:extLst>
          </p:cNvPr>
          <p:cNvSpPr txBox="1"/>
          <p:nvPr/>
        </p:nvSpPr>
        <p:spPr>
          <a:xfrm>
            <a:off x="4007768" y="4877615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선을 연결하는 방식</a:t>
            </a:r>
            <a:endParaRPr lang="en-US" altLang="ko-KR" dirty="0"/>
          </a:p>
          <a:p>
            <a:pPr algn="ctr"/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HBO TBS ESPN MTV</a:t>
            </a:r>
            <a:endParaRPr lang="ko-KR" altLang="en-US" dirty="0"/>
          </a:p>
          <a:p>
            <a:pPr algn="ctr"/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AB7253B-C2DA-45AB-A953-2A769DC64562}"/>
              </a:ext>
            </a:extLst>
          </p:cNvPr>
          <p:cNvSpPr txBox="1"/>
          <p:nvPr/>
        </p:nvSpPr>
        <p:spPr>
          <a:xfrm>
            <a:off x="7680336" y="4877615"/>
            <a:ext cx="4176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인터넷을 이용하는 방식</a:t>
            </a:r>
            <a:endParaRPr lang="en-US" altLang="ko-KR" dirty="0"/>
          </a:p>
          <a:p>
            <a:pPr algn="ctr"/>
            <a:r>
              <a:rPr lang="en-US" altLang="ko-KR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Netfilx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 Disney+ Amazon Prime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1531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691C0-34A7-4AAE-A08F-784C5ED441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31DB95-887C-4CC9-86F1-C36F8A0EF7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 descr="https://itep.sfo2.digitaloceanspaces.com/Netflix-blog-cover.jpg">
            <a:extLst>
              <a:ext uri="{FF2B5EF4-FFF2-40B4-BE49-F238E27FC236}">
                <a16:creationId xmlns:a16="http://schemas.microsoft.com/office/drawing/2014/main" id="{9E3B044C-DF31-44A5-AB28-84C3833D0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436" y="0"/>
            <a:ext cx="12206436" cy="686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6ED64C-815B-45FE-9F71-137D1177EDF5}"/>
              </a:ext>
            </a:extLst>
          </p:cNvPr>
          <p:cNvSpPr txBox="1"/>
          <p:nvPr/>
        </p:nvSpPr>
        <p:spPr>
          <a:xfrm>
            <a:off x="591693" y="637657"/>
            <a:ext cx="28777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Rix명조 EB" panose="02020603020101020101" pitchFamily="18" charset="-127"/>
                <a:ea typeface="Rix명조 EB" panose="02020603020101020101" pitchFamily="18" charset="-127"/>
              </a:rPr>
              <a:t>Netflix</a:t>
            </a:r>
            <a:endParaRPr lang="ko-KR" altLang="en-US" sz="7200" dirty="0">
              <a:solidFill>
                <a:schemeClr val="bg1"/>
              </a:solidFill>
              <a:latin typeface="Rix명조 EB" panose="02020603020101020101" pitchFamily="18" charset="-127"/>
              <a:ea typeface="Rix명조 EB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BD472B-6961-4784-B67C-AFC35BD88E1F}"/>
              </a:ext>
            </a:extLst>
          </p:cNvPr>
          <p:cNvSpPr txBox="1"/>
          <p:nvPr/>
        </p:nvSpPr>
        <p:spPr>
          <a:xfrm>
            <a:off x="695400" y="421609"/>
            <a:ext cx="18646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Net + Flicks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25A90B-893F-4022-B747-52CBD57E90F0}"/>
              </a:ext>
            </a:extLst>
          </p:cNvPr>
          <p:cNvSpPr txBox="1"/>
          <p:nvPr/>
        </p:nvSpPr>
        <p:spPr>
          <a:xfrm>
            <a:off x="695400" y="2322692"/>
            <a:ext cx="49880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설       립 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: 1997. 8. 29.  </a:t>
            </a:r>
          </a:p>
          <a:p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주요사업 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: OTT(Over-The-Top media service)  </a:t>
            </a:r>
          </a:p>
          <a:p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시가총액 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: 1592</a:t>
            </a:r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억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$  </a:t>
            </a:r>
          </a:p>
          <a:p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창  업  자 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: Wilmot Reed Hastings, Jr.</a:t>
            </a:r>
          </a:p>
          <a:p>
            <a:endParaRPr lang="ko-KR" altLang="en-US" dirty="0">
              <a:solidFill>
                <a:schemeClr val="bg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268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17A2686-D822-415A-BFFE-5E91CBDF6FD4}"/>
              </a:ext>
            </a:extLst>
          </p:cNvPr>
          <p:cNvSpPr txBox="1"/>
          <p:nvPr/>
        </p:nvSpPr>
        <p:spPr>
          <a:xfrm>
            <a:off x="4637838" y="2204864"/>
            <a:ext cx="2916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데이터</a:t>
            </a:r>
            <a:r>
              <a:rPr lang="en-US" altLang="ko-KR" sz="3600" dirty="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 </a:t>
            </a:r>
            <a:r>
              <a:rPr lang="ko-KR" altLang="en-US" sz="3600" dirty="0" err="1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sz="3600" dirty="0">
              <a:ln w="0"/>
              <a:effectLst/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1045CA3-B717-455B-A4DB-D05DD25FF2EA}"/>
              </a:ext>
            </a:extLst>
          </p:cNvPr>
          <p:cNvCxnSpPr>
            <a:cxnSpLocks/>
          </p:cNvCxnSpPr>
          <p:nvPr/>
        </p:nvCxnSpPr>
        <p:spPr>
          <a:xfrm>
            <a:off x="4799856" y="2060848"/>
            <a:ext cx="26642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EB2546F-F4CD-4BB6-A9F6-2D54A4B496D2}"/>
              </a:ext>
            </a:extLst>
          </p:cNvPr>
          <p:cNvCxnSpPr>
            <a:cxnSpLocks/>
          </p:cNvCxnSpPr>
          <p:nvPr/>
        </p:nvCxnSpPr>
        <p:spPr>
          <a:xfrm>
            <a:off x="4799856" y="2996952"/>
            <a:ext cx="26642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4216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833829-F1B6-4197-8EFA-2198CA87EDB4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ko-KR" altLang="en-US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A8D506C-FC91-4629-80C2-F7B946D1A2DC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4FE2225C-717F-4796-AC43-DAB58F3D10A2}"/>
              </a:ext>
            </a:extLst>
          </p:cNvPr>
          <p:cNvSpPr/>
          <p:nvPr/>
        </p:nvSpPr>
        <p:spPr>
          <a:xfrm>
            <a:off x="4367808" y="0"/>
            <a:ext cx="7824189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46C135-679C-4CF4-AC59-A50E4D041E6A}"/>
              </a:ext>
            </a:extLst>
          </p:cNvPr>
          <p:cNvSpPr txBox="1"/>
          <p:nvPr/>
        </p:nvSpPr>
        <p:spPr>
          <a:xfrm>
            <a:off x="1288160" y="820658"/>
            <a:ext cx="2952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 dirty="0">
                <a:latin typeface="Rix고딕 L" panose="02020603020101020101" pitchFamily="18" charset="-127"/>
                <a:ea typeface="Rix고딕 L" panose="02020603020101020101" pitchFamily="18" charset="-127"/>
              </a:rPr>
              <a:t>사용한 데이터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D8CEEA-A2FB-4778-B403-0EBA26E09636}"/>
              </a:ext>
            </a:extLst>
          </p:cNvPr>
          <p:cNvSpPr txBox="1"/>
          <p:nvPr/>
        </p:nvSpPr>
        <p:spPr>
          <a:xfrm>
            <a:off x="803411" y="2116333"/>
            <a:ext cx="3239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Kaggle </a:t>
            </a:r>
            <a:r>
              <a:rPr lang="en-US" altLang="ko-KR" sz="2400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Netfilx</a:t>
            </a:r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 data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F3947D-380C-4B5F-96EA-6D9A186F59B8}"/>
              </a:ext>
            </a:extLst>
          </p:cNvPr>
          <p:cNvSpPr txBox="1"/>
          <p:nvPr/>
        </p:nvSpPr>
        <p:spPr>
          <a:xfrm>
            <a:off x="586621" y="3492159"/>
            <a:ext cx="3456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Netflix Original data 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E6664C-E2E9-49DB-BC96-B5C83FF3EE07}"/>
              </a:ext>
            </a:extLst>
          </p:cNvPr>
          <p:cNvSpPr txBox="1"/>
          <p:nvPr/>
        </p:nvSpPr>
        <p:spPr>
          <a:xfrm>
            <a:off x="1062867" y="4867985"/>
            <a:ext cx="288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IMDB Rating data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F47C72-F0C7-4AA9-B068-47B340BA83F9}"/>
              </a:ext>
            </a:extLst>
          </p:cNvPr>
          <p:cNvSpPr txBox="1"/>
          <p:nvPr/>
        </p:nvSpPr>
        <p:spPr>
          <a:xfrm>
            <a:off x="4797602" y="2208666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넷플릭스의</a:t>
            </a:r>
            <a:r>
              <a:rPr lang="ko-KR" altLang="en-US" dirty="0">
                <a:solidFill>
                  <a:schemeClr val="bg1"/>
                </a:solidFill>
              </a:rPr>
              <a:t> 영화와 드라마에 대한 데이터셋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D90C63-D3F8-4C65-8EEB-BC358C298C85}"/>
              </a:ext>
            </a:extLst>
          </p:cNvPr>
          <p:cNvSpPr txBox="1"/>
          <p:nvPr/>
        </p:nvSpPr>
        <p:spPr>
          <a:xfrm>
            <a:off x="4797602" y="3630657"/>
            <a:ext cx="4320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넷플릭스</a:t>
            </a:r>
            <a:r>
              <a:rPr lang="ko-KR" altLang="en-US" dirty="0">
                <a:solidFill>
                  <a:schemeClr val="bg1"/>
                </a:solidFill>
              </a:rPr>
              <a:t> 제작 컨텐츠 여부 데이터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25E944-6DE7-443D-81F9-CDCBBC74AD02}"/>
              </a:ext>
            </a:extLst>
          </p:cNvPr>
          <p:cNvSpPr txBox="1"/>
          <p:nvPr/>
        </p:nvSpPr>
        <p:spPr>
          <a:xfrm>
            <a:off x="4779693" y="4921162"/>
            <a:ext cx="5518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IMDB </a:t>
            </a:r>
            <a:r>
              <a:rPr lang="ko-KR" altLang="en-US" dirty="0">
                <a:solidFill>
                  <a:schemeClr val="bg1"/>
                </a:solidFill>
              </a:rPr>
              <a:t>홈페이지의 </a:t>
            </a:r>
            <a:r>
              <a:rPr lang="ko-KR" altLang="en-US" dirty="0" err="1">
                <a:solidFill>
                  <a:schemeClr val="bg1"/>
                </a:solidFill>
              </a:rPr>
              <a:t>넷플릭스</a:t>
            </a:r>
            <a:r>
              <a:rPr lang="ko-KR" altLang="en-US" dirty="0">
                <a:solidFill>
                  <a:schemeClr val="bg1"/>
                </a:solidFill>
              </a:rPr>
              <a:t> 컨텐츠의 평점 데이터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9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3FD194A-D4C2-4CA9-BAED-D11C0FBADE37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ko-KR" altLang="en-US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1E19309-DDC5-4979-8466-B3ADA145E39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9F6D67-EDBB-45A3-A51E-5B23A4370AEF}"/>
              </a:ext>
            </a:extLst>
          </p:cNvPr>
          <p:cNvSpPr txBox="1"/>
          <p:nvPr/>
        </p:nvSpPr>
        <p:spPr>
          <a:xfrm>
            <a:off x="839415" y="381182"/>
            <a:ext cx="43490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Web Crawling -  </a:t>
            </a:r>
            <a:r>
              <a:rPr lang="ko-KR" altLang="en-US" sz="2800" dirty="0" err="1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결측치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4F32F6B-4FBB-46E6-95E4-9BE66A89112A}"/>
              </a:ext>
            </a:extLst>
          </p:cNvPr>
          <p:cNvGrpSpPr/>
          <p:nvPr/>
        </p:nvGrpSpPr>
        <p:grpSpPr>
          <a:xfrm>
            <a:off x="1098883" y="1227382"/>
            <a:ext cx="4061013" cy="2447835"/>
            <a:chOff x="792479" y="278047"/>
            <a:chExt cx="4449474" cy="303151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46DE7E5B-B4C3-44D7-B6B3-B6C03A82EA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2479" y="278047"/>
              <a:ext cx="4449474" cy="3031510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B192789-9319-4F17-AD37-4F0B249A6371}"/>
                </a:ext>
              </a:extLst>
            </p:cNvPr>
            <p:cNvSpPr/>
            <p:nvPr/>
          </p:nvSpPr>
          <p:spPr>
            <a:xfrm>
              <a:off x="3230880" y="603504"/>
              <a:ext cx="877824" cy="23164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F049547-D95F-42B0-8D62-5F8CF0C70D2C}"/>
              </a:ext>
            </a:extLst>
          </p:cNvPr>
          <p:cNvGrpSpPr/>
          <p:nvPr/>
        </p:nvGrpSpPr>
        <p:grpSpPr>
          <a:xfrm>
            <a:off x="1095637" y="4431824"/>
            <a:ext cx="4061013" cy="1943336"/>
            <a:chOff x="5620512" y="410093"/>
            <a:chExt cx="4267841" cy="1943336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3BA0FAFE-6F9F-4B4F-B81D-7E22E0E712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20512" y="410093"/>
              <a:ext cx="4267841" cy="1943336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A1083E8-74B7-4A50-880B-5146D8E9762A}"/>
                </a:ext>
              </a:extLst>
            </p:cNvPr>
            <p:cNvSpPr/>
            <p:nvPr/>
          </p:nvSpPr>
          <p:spPr>
            <a:xfrm>
              <a:off x="6882384" y="1066800"/>
              <a:ext cx="1926336" cy="1645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1761E26-CF12-48F5-B256-87D2C6E04759}"/>
              </a:ext>
            </a:extLst>
          </p:cNvPr>
          <p:cNvGrpSpPr/>
          <p:nvPr/>
        </p:nvGrpSpPr>
        <p:grpSpPr>
          <a:xfrm>
            <a:off x="7032104" y="1227381"/>
            <a:ext cx="4043390" cy="2447835"/>
            <a:chOff x="743711" y="3548444"/>
            <a:chExt cx="3821586" cy="2772788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CC325B8F-8C2D-4412-BE8A-BDB3E1798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3711" y="3548444"/>
              <a:ext cx="3821586" cy="2772788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A794FDF-5052-404C-8D54-2E72A0A1617F}"/>
                </a:ext>
              </a:extLst>
            </p:cNvPr>
            <p:cNvSpPr/>
            <p:nvPr/>
          </p:nvSpPr>
          <p:spPr>
            <a:xfrm>
              <a:off x="1740104" y="3791712"/>
              <a:ext cx="2539288" cy="19507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04CFACB-A2AC-42AA-9D2C-55CAA55BDBCD}"/>
                </a:ext>
              </a:extLst>
            </p:cNvPr>
            <p:cNvSpPr/>
            <p:nvPr/>
          </p:nvSpPr>
          <p:spPr>
            <a:xfrm>
              <a:off x="909247" y="4989416"/>
              <a:ext cx="2140000" cy="19507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8981CCA-7DC8-4D05-B097-26D1E5D5B647}"/>
              </a:ext>
            </a:extLst>
          </p:cNvPr>
          <p:cNvGrpSpPr/>
          <p:nvPr/>
        </p:nvGrpSpPr>
        <p:grpSpPr>
          <a:xfrm>
            <a:off x="7032104" y="4191942"/>
            <a:ext cx="4061013" cy="2447835"/>
            <a:chOff x="5620512" y="2639312"/>
            <a:chExt cx="5035296" cy="3730519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D44D181C-6448-46A0-865E-6E2F43610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20512" y="2639312"/>
              <a:ext cx="5035296" cy="3730519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351508DC-4A87-49DE-ABE0-94091A3B75FB}"/>
                </a:ext>
              </a:extLst>
            </p:cNvPr>
            <p:cNvSpPr/>
            <p:nvPr/>
          </p:nvSpPr>
          <p:spPr>
            <a:xfrm>
              <a:off x="5772912" y="4485724"/>
              <a:ext cx="2877312" cy="32402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FFEE3F8-46C4-4AF3-9E39-E2249CD8C785}"/>
                </a:ext>
              </a:extLst>
            </p:cNvPr>
            <p:cNvSpPr/>
            <p:nvPr/>
          </p:nvSpPr>
          <p:spPr>
            <a:xfrm>
              <a:off x="6498336" y="2984550"/>
              <a:ext cx="2877312" cy="17798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21EEDBA-03A0-4F43-9088-795BC85AA2B7}"/>
                </a:ext>
              </a:extLst>
            </p:cNvPr>
            <p:cNvSpPr/>
            <p:nvPr/>
          </p:nvSpPr>
          <p:spPr>
            <a:xfrm>
              <a:off x="5772912" y="5184488"/>
              <a:ext cx="2877312" cy="113674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4BCE89D-D331-4460-906C-52B25523930F}"/>
              </a:ext>
            </a:extLst>
          </p:cNvPr>
          <p:cNvSpPr txBox="1"/>
          <p:nvPr/>
        </p:nvSpPr>
        <p:spPr>
          <a:xfrm>
            <a:off x="554575" y="1122035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1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110D24-2610-4B81-809C-2BF0544CB932}"/>
              </a:ext>
            </a:extLst>
          </p:cNvPr>
          <p:cNvSpPr txBox="1"/>
          <p:nvPr/>
        </p:nvSpPr>
        <p:spPr>
          <a:xfrm>
            <a:off x="533336" y="4114452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2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ACCD0C-D403-4DE7-BC7F-386645AF4BC4}"/>
              </a:ext>
            </a:extLst>
          </p:cNvPr>
          <p:cNvSpPr txBox="1"/>
          <p:nvPr/>
        </p:nvSpPr>
        <p:spPr>
          <a:xfrm>
            <a:off x="6545552" y="1122035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3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5EB011F-6940-4800-9BF6-47939B8B1526}"/>
              </a:ext>
            </a:extLst>
          </p:cNvPr>
          <p:cNvSpPr txBox="1"/>
          <p:nvPr/>
        </p:nvSpPr>
        <p:spPr>
          <a:xfrm>
            <a:off x="6545552" y="4114452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4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51EE4F3-44DA-41D9-AC81-1C87A098FBA8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9308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3FD194A-D4C2-4CA9-BAED-D11C0FBADE37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ko-KR" altLang="en-US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1E19309-DDC5-4979-8466-B3ADA145E39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4BCE89D-D331-4460-906C-52B25523930F}"/>
              </a:ext>
            </a:extLst>
          </p:cNvPr>
          <p:cNvSpPr txBox="1"/>
          <p:nvPr/>
        </p:nvSpPr>
        <p:spPr>
          <a:xfrm>
            <a:off x="860655" y="1122035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1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110D24-2610-4B81-809C-2BF0544CB932}"/>
              </a:ext>
            </a:extLst>
          </p:cNvPr>
          <p:cNvSpPr txBox="1"/>
          <p:nvPr/>
        </p:nvSpPr>
        <p:spPr>
          <a:xfrm>
            <a:off x="839416" y="3853208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2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ACCD0C-D403-4DE7-BC7F-386645AF4BC4}"/>
              </a:ext>
            </a:extLst>
          </p:cNvPr>
          <p:cNvSpPr txBox="1"/>
          <p:nvPr/>
        </p:nvSpPr>
        <p:spPr>
          <a:xfrm>
            <a:off x="6286376" y="2139271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3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5EB011F-6940-4800-9BF6-47939B8B1526}"/>
              </a:ext>
            </a:extLst>
          </p:cNvPr>
          <p:cNvSpPr txBox="1"/>
          <p:nvPr/>
        </p:nvSpPr>
        <p:spPr>
          <a:xfrm>
            <a:off x="6735928" y="4114452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4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C64DC2D-3F7E-4DD2-B5D5-80B629E36BD6}"/>
              </a:ext>
            </a:extLst>
          </p:cNvPr>
          <p:cNvGrpSpPr/>
          <p:nvPr/>
        </p:nvGrpSpPr>
        <p:grpSpPr>
          <a:xfrm>
            <a:off x="1289512" y="1258488"/>
            <a:ext cx="4120187" cy="2223233"/>
            <a:chOff x="1217961" y="751658"/>
            <a:chExt cx="4346067" cy="2451790"/>
          </a:xfr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943D274F-7D03-4877-BF5C-F2CD266B9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7961" y="751658"/>
              <a:ext cx="4346067" cy="2451790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B3CE4C8-2F60-4478-ACA7-25103C887196}"/>
                </a:ext>
              </a:extLst>
            </p:cNvPr>
            <p:cNvSpPr/>
            <p:nvPr/>
          </p:nvSpPr>
          <p:spPr>
            <a:xfrm>
              <a:off x="2901560" y="1031347"/>
              <a:ext cx="877824" cy="23164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40FF1D3-785C-4925-9C24-3E4FE78DC0D4}"/>
              </a:ext>
            </a:extLst>
          </p:cNvPr>
          <p:cNvGrpSpPr/>
          <p:nvPr/>
        </p:nvGrpSpPr>
        <p:grpSpPr>
          <a:xfrm>
            <a:off x="1289512" y="3906190"/>
            <a:ext cx="4120187" cy="2691162"/>
            <a:chOff x="5982654" y="370973"/>
            <a:chExt cx="4286096" cy="2953069"/>
          </a:xfr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D1519EB7-187C-4A2C-A5C5-44BE600CE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2654" y="370973"/>
              <a:ext cx="4286096" cy="295306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D854392C-43EC-4119-A250-076779F62C8B}"/>
                </a:ext>
              </a:extLst>
            </p:cNvPr>
            <p:cNvSpPr/>
            <p:nvPr/>
          </p:nvSpPr>
          <p:spPr>
            <a:xfrm>
              <a:off x="9633711" y="555563"/>
              <a:ext cx="438912" cy="253088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42BF71B-F634-44F4-9C43-6AF386615306}"/>
              </a:ext>
            </a:extLst>
          </p:cNvPr>
          <p:cNvGrpSpPr/>
          <p:nvPr/>
        </p:nvGrpSpPr>
        <p:grpSpPr>
          <a:xfrm>
            <a:off x="6735928" y="2302526"/>
            <a:ext cx="5192720" cy="2358390"/>
            <a:chOff x="1371029" y="3738915"/>
            <a:chExt cx="5192720" cy="2358390"/>
          </a:xfr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CC0A0ACD-1DD3-4829-BD64-EAC591E9C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71029" y="3738915"/>
              <a:ext cx="5192720" cy="23583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93727E79-5F27-4E30-A1E7-0D1DD365E027}"/>
                </a:ext>
              </a:extLst>
            </p:cNvPr>
            <p:cNvSpPr/>
            <p:nvPr/>
          </p:nvSpPr>
          <p:spPr>
            <a:xfrm>
              <a:off x="2246374" y="4362162"/>
              <a:ext cx="4117850" cy="152549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6D1915BB-5CE3-451B-ADF7-41B3C690BF37}"/>
              </a:ext>
            </a:extLst>
          </p:cNvPr>
          <p:cNvSpPr txBox="1"/>
          <p:nvPr/>
        </p:nvSpPr>
        <p:spPr>
          <a:xfrm>
            <a:off x="839415" y="381182"/>
            <a:ext cx="43490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Web Crawling -  </a:t>
            </a:r>
            <a:r>
              <a:rPr lang="ko-KR" altLang="en-US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평점</a:t>
            </a: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AC0732F0-9F7F-49B4-AB30-F50B48A68C19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968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</TotalTime>
  <Words>339</Words>
  <Application>Microsoft Office PowerPoint</Application>
  <PresentationFormat>와이드스크린</PresentationFormat>
  <Paragraphs>101</Paragraphs>
  <Slides>22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Bebas Neue</vt:lpstr>
      <vt:lpstr>Rix고딕 B</vt:lpstr>
      <vt:lpstr>Rix고딕 L</vt:lpstr>
      <vt:lpstr>Rix명조 EB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김동영</dc:creator>
  <cp:lastModifiedBy>kdy844@naver.com</cp:lastModifiedBy>
  <cp:revision>37</cp:revision>
  <dcterms:created xsi:type="dcterms:W3CDTF">2022-03-10T05:28:37Z</dcterms:created>
  <dcterms:modified xsi:type="dcterms:W3CDTF">2022-03-11T00:19:05Z</dcterms:modified>
</cp:coreProperties>
</file>

<file path=docProps/thumbnail.jpeg>
</file>